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97" r:id="rId3"/>
    <p:sldId id="296" r:id="rId4"/>
    <p:sldId id="258" r:id="rId5"/>
    <p:sldId id="261" r:id="rId6"/>
    <p:sldId id="298" r:id="rId7"/>
    <p:sldId id="262" r:id="rId8"/>
    <p:sldId id="264" r:id="rId9"/>
    <p:sldId id="265" r:id="rId10"/>
    <p:sldId id="268" r:id="rId11"/>
    <p:sldId id="271" r:id="rId12"/>
    <p:sldId id="300" r:id="rId13"/>
    <p:sldId id="301" r:id="rId14"/>
    <p:sldId id="274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tiff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tiff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23Sprin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tiff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s://www.youtube.com/watch?v=hkMrXhG0ot0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DRUuAU6gpFW9tBSc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tiff"/><Relationship Id="rId7" Type="http://schemas.openxmlformats.org/officeDocument/2006/relationships/image" Target="../media/image28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coanlab.github.io/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DRUuAU6gpFW9tBSc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inyurl.com/4kdx8thf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2.tiff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40522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 |  Spring 2024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01 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94856" y="2120740"/>
            <a:ext cx="440229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Lee et al., 2021,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Nature Medicine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F46A55-236D-7244-9B70-A8B42AF9158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4483E1-E63D-0C4E-B76A-31EE6DD80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160" y="2895167"/>
            <a:ext cx="5912840" cy="20868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D6585E-7F7B-3F42-B528-B50C5F50B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9686" y="3919772"/>
            <a:ext cx="5268716" cy="169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132080-D597-6C4D-B3DD-D90AB38D9A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0977" y="3429000"/>
            <a:ext cx="5132218" cy="4022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05CBAA-1730-EDBE-CB20-0F5A3C779F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3722" y="222608"/>
            <a:ext cx="1843574" cy="6129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51D7B0-8263-88F3-B3CD-B9543BB23E4A}"/>
              </a:ext>
            </a:extLst>
          </p:cNvPr>
          <p:cNvSpPr/>
          <p:nvPr/>
        </p:nvSpPr>
        <p:spPr>
          <a:xfrm>
            <a:off x="216491" y="222608"/>
            <a:ext cx="3467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For syllabus and files!</a:t>
            </a:r>
          </a:p>
        </p:txBody>
      </p:sp>
    </p:spTree>
    <p:extLst>
      <p:ext uri="{BB962C8B-B14F-4D97-AF65-F5344CB8AC3E}">
        <p14:creationId xmlns:p14="http://schemas.microsoft.com/office/powerpoint/2010/main" val="12267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61498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Our class website</a:t>
            </a:r>
            <a:r>
              <a:rPr lang="en-US" altLang="ko-KR" sz="1600" dirty="0">
                <a:latin typeface="Seravek" panose="020B0503040000020004" pitchFamily="34" charset="0"/>
              </a:rPr>
              <a:t>: </a:t>
            </a:r>
            <a:r>
              <a:rPr lang="en-US" altLang="ko-KR" sz="1600" dirty="0">
                <a:latin typeface="Seravek" panose="020B0503040000020004" pitchFamily="34" charset="0"/>
                <a:hlinkClick r:id="rId6"/>
              </a:rPr>
              <a:t>https://github.com/wanirepo/Stats_2023Spring</a:t>
            </a:r>
            <a:r>
              <a:rPr lang="en-US" altLang="ko-KR" sz="1600" dirty="0">
                <a:latin typeface="Seravek" panose="020B0503040000020004" pitchFamily="34" charset="0"/>
              </a:rPr>
              <a:t> </a:t>
            </a:r>
          </a:p>
          <a:p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 err="1"/>
              <a:t>README.md</a:t>
            </a:r>
            <a:r>
              <a:rPr lang="en-US" altLang="ko-KR" sz="1600" dirty="0"/>
              <a:t> is the syllabus.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/>
              <a:t>Let’s visit the website and read the syllabus together.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F6893-EDC3-724A-BE3A-D12C9604556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CBA0BD-783F-FC9D-E3A5-986DD36CD507}"/>
              </a:ext>
            </a:extLst>
          </p:cNvPr>
          <p:cNvGrpSpPr/>
          <p:nvPr/>
        </p:nvGrpSpPr>
        <p:grpSpPr>
          <a:xfrm>
            <a:off x="6501944" y="629761"/>
            <a:ext cx="5379775" cy="7096144"/>
            <a:chOff x="6501944" y="629761"/>
            <a:chExt cx="5379775" cy="70961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06C020-B3B4-F77A-0751-E1B94ED3B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01944" y="867905"/>
              <a:ext cx="5379774" cy="685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48270F7-E5AE-F9BD-1B09-35AC7839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1945" y="629761"/>
              <a:ext cx="5379774" cy="211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537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C411F0-85CF-392B-3EA8-ADB7E46439D7}"/>
              </a:ext>
            </a:extLst>
          </p:cNvPr>
          <p:cNvSpPr/>
          <p:nvPr/>
        </p:nvSpPr>
        <p:spPr>
          <a:xfrm>
            <a:off x="216491" y="222608"/>
            <a:ext cx="2932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Smart attendance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6A5A23-471F-F8F1-BFDD-88F521B87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575" y="865667"/>
            <a:ext cx="4333428" cy="23092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54CD4-EE4C-1514-4B46-389EE5A97EE4}"/>
              </a:ext>
            </a:extLst>
          </p:cNvPr>
          <p:cNvSpPr txBox="1"/>
          <p:nvPr/>
        </p:nvSpPr>
        <p:spPr>
          <a:xfrm>
            <a:off x="8261995" y="1063010"/>
            <a:ext cx="3581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출석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강의시간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 전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~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 후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지각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각의시간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+10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~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+40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+40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 이후 또는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미참석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2CD3AD-DB64-BDAB-6B01-E5E842D81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88" y="3429000"/>
            <a:ext cx="4524159" cy="23799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556EBC-5B14-B275-43B9-782AE813B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784" y="1137836"/>
            <a:ext cx="2394220" cy="15665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CCCD85E-2BA0-A06F-EEDD-BAD1481208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2583" y="2845155"/>
            <a:ext cx="3255714" cy="15124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1DE5D97-4CD6-6283-3119-403564E85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1927" y="4156819"/>
            <a:ext cx="3053055" cy="17968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B82399-E45B-DF74-4AD2-DDEC989488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2056" y="5392999"/>
            <a:ext cx="2564698" cy="13875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645E58-ED07-E9FB-DCC5-68191FDE2E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6716" y="4751725"/>
            <a:ext cx="2665379" cy="128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4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C411F0-85CF-392B-3EA8-ADB7E46439D7}"/>
              </a:ext>
            </a:extLst>
          </p:cNvPr>
          <p:cNvSpPr/>
          <p:nvPr/>
        </p:nvSpPr>
        <p:spPr>
          <a:xfrm>
            <a:off x="216491" y="222608"/>
            <a:ext cx="2211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Team activity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F02E2-E2EC-914A-2808-672FED11211B}"/>
              </a:ext>
            </a:extLst>
          </p:cNvPr>
          <p:cNvSpPr txBox="1"/>
          <p:nvPr/>
        </p:nvSpPr>
        <p:spPr>
          <a:xfrm>
            <a:off x="671409" y="1186774"/>
            <a:ext cx="68586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Each class, you will form new teams depending on where you sit</a:t>
            </a:r>
          </a:p>
          <a:p>
            <a:endParaRPr kumimoji="1" lang="en-US" altLang="ko-Kore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4-5 members per team</a:t>
            </a:r>
          </a:p>
          <a:p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600" strike="sngStrike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잘 되어야 </a:t>
            </a:r>
            <a:r>
              <a:rPr kumimoji="1" lang="ko-KR" altLang="en-US" sz="1600" strike="sngStrike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할텐데</a:t>
            </a:r>
            <a:r>
              <a:rPr kumimoji="1" lang="en-US" altLang="ko-KR" sz="1600" strike="sngStrike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404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29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To-do before the next class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952560" y="1049851"/>
            <a:ext cx="8320291" cy="2648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Survey before the next class (3/6): </a:t>
            </a:r>
            <a:r>
              <a:rPr kumimoji="1" lang="en-US" altLang="ko-Kore-KR" dirty="0">
                <a:latin typeface="Seravek Light" panose="020B0503040000020004" pitchFamily="34" charset="0"/>
                <a:hlinkClick r:id="rId6"/>
              </a:rPr>
              <a:t>https://forms.gle/DRUuAU6gpFW9tBSc9</a:t>
            </a:r>
            <a:r>
              <a:rPr kumimoji="1" lang="en-US" altLang="ko-Kore-KR" dirty="0">
                <a:latin typeface="Seravek Light" panose="020B0503040000020004" pitchFamily="34" charset="0"/>
              </a:rPr>
              <a:t> </a:t>
            </a:r>
          </a:p>
          <a:p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Watch the first lecture 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  </a:t>
            </a:r>
            <a:r>
              <a:rPr lang="en" altLang="ko-Kore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[V01] Statistics and Data:</a:t>
            </a: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https://www.youtube.com/watch?v=hkMrXhG0ot0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Next class: 3/6 Monday 1:30 PM here at 86120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472791-5549-2142-A49D-9AD53531C90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9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7" y="989045"/>
            <a:ext cx="10509150" cy="137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A great platform for team communications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I will share the link for the class during the first week of the class (you should join)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1C4F88-7DB3-BD42-A375-0DDE6BB07821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3B5CA1-808A-B440-8981-D661421695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668" b="27283"/>
          <a:stretch/>
        </p:blipFill>
        <p:spPr>
          <a:xfrm>
            <a:off x="187555" y="257872"/>
            <a:ext cx="2301508" cy="64748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D08FCB-FA16-1C4D-AB48-5BAC6EDB2A69}"/>
              </a:ext>
            </a:extLst>
          </p:cNvPr>
          <p:cNvGrpSpPr/>
          <p:nvPr/>
        </p:nvGrpSpPr>
        <p:grpSpPr>
          <a:xfrm>
            <a:off x="327543" y="2727259"/>
            <a:ext cx="4323040" cy="3379346"/>
            <a:chOff x="327543" y="2806850"/>
            <a:chExt cx="4323040" cy="337934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13C0E10-F003-4C49-BB8E-1E8888681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543" y="2947846"/>
              <a:ext cx="4323040" cy="323835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DC8CB16-95BB-2E44-8582-6F1CCF30794A}"/>
                </a:ext>
              </a:extLst>
            </p:cNvPr>
            <p:cNvSpPr/>
            <p:nvPr/>
          </p:nvSpPr>
          <p:spPr>
            <a:xfrm>
              <a:off x="327543" y="2806850"/>
              <a:ext cx="290021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Seravek Light" panose="020B0503040000020004" pitchFamily="34" charset="0"/>
                  <a:ea typeface="Seravek Light" charset="0"/>
                  <a:cs typeface="Seravek Light" charset="0"/>
                </a:rPr>
                <a:t>Works for both desktop and mobile phone</a:t>
              </a:r>
              <a:endParaRPr lang="ko-Kore-KR" altLang="en-US" sz="12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BE78FEF-FBB9-734C-9326-0C94716EA8AF}"/>
              </a:ext>
            </a:extLst>
          </p:cNvPr>
          <p:cNvGrpSpPr/>
          <p:nvPr/>
        </p:nvGrpSpPr>
        <p:grpSpPr>
          <a:xfrm>
            <a:off x="5141471" y="2476776"/>
            <a:ext cx="6830442" cy="3709420"/>
            <a:chOff x="5141471" y="2476776"/>
            <a:chExt cx="6830442" cy="370942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B331106-983E-694A-9020-051366E72929}"/>
                </a:ext>
              </a:extLst>
            </p:cNvPr>
            <p:cNvGrpSpPr/>
            <p:nvPr/>
          </p:nvGrpSpPr>
          <p:grpSpPr>
            <a:xfrm>
              <a:off x="5164342" y="2476776"/>
              <a:ext cx="6807571" cy="3709420"/>
              <a:chOff x="5134063" y="2416586"/>
              <a:chExt cx="6807571" cy="3709420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DC269316-3BEC-EF41-BFA3-6D64B4973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34063" y="2903695"/>
                <a:ext cx="5921650" cy="322231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5436DD5-3C59-5143-BE13-864AE43BA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00647" y="2416586"/>
                <a:ext cx="1640987" cy="291877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68A03A-A40D-FC40-96CA-F1F8F8898FCE}"/>
                </a:ext>
              </a:extLst>
            </p:cNvPr>
            <p:cNvSpPr/>
            <p:nvPr/>
          </p:nvSpPr>
          <p:spPr>
            <a:xfrm>
              <a:off x="5141471" y="2668350"/>
              <a:ext cx="11124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sz="1200" dirty="0">
                  <a:latin typeface="Seravek Light" panose="020B0503040000020004" pitchFamily="34" charset="0"/>
                </a:rPr>
                <a:t>Real examples</a:t>
              </a:r>
              <a:endParaRPr lang="ko-Kore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15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10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Introduction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7EE6C9-CD39-B149-AFAD-D6141FEEDEA1}"/>
              </a:ext>
            </a:extLst>
          </p:cNvPr>
          <p:cNvSpPr/>
          <p:nvPr/>
        </p:nvSpPr>
        <p:spPr>
          <a:xfrm>
            <a:off x="216491" y="1432198"/>
            <a:ext cx="2339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400" dirty="0">
                <a:latin typeface="Seravek Light" panose="020B0503040000020004" pitchFamily="34" charset="0"/>
                <a:hlinkClick r:id="rId6"/>
              </a:rPr>
              <a:t>https://cocoanlab.github.io/</a:t>
            </a:r>
            <a:endParaRPr lang="ko-Kore-KR" altLang="en-US" sz="1400" dirty="0">
              <a:latin typeface="Seravek Light" panose="020B05030400000200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93882E-E926-D045-9AD3-DA75AAAB5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1629" y="427850"/>
            <a:ext cx="7173880" cy="62218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E0ACBE-6F9D-5244-BF46-5D66A9060CD2}"/>
              </a:ext>
            </a:extLst>
          </p:cNvPr>
          <p:cNvSpPr txBox="1"/>
          <p:nvPr/>
        </p:nvSpPr>
        <p:spPr>
          <a:xfrm>
            <a:off x="226430" y="1112561"/>
            <a:ext cx="1299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Seravek Light" panose="020B0503040000020004" pitchFamily="34" charset="0"/>
              </a:rPr>
              <a:t>Lab webpage</a:t>
            </a:r>
            <a:endParaRPr kumimoji="1" lang="ko-Kore-KR" altLang="en-US" sz="1600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72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Survey 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70046-B1A0-2C4E-BA29-57821EB52C3C}"/>
              </a:ext>
            </a:extLst>
          </p:cNvPr>
          <p:cNvSpPr txBox="1"/>
          <p:nvPr/>
        </p:nvSpPr>
        <p:spPr>
          <a:xfrm>
            <a:off x="505076" y="2333590"/>
            <a:ext cx="425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  <a:hlinkClick r:id="rId6"/>
              </a:rPr>
              <a:t>https://forms.gle/DRUuAU6gpFW9tBSc9</a:t>
            </a:r>
            <a:r>
              <a:rPr kumimoji="1" lang="en-US" altLang="ko-Kore-KR" dirty="0">
                <a:latin typeface="Seravek Light" panose="020B05030400000200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95FF-E577-4745-87C2-03ABA0DA10DC}"/>
              </a:ext>
            </a:extLst>
          </p:cNvPr>
          <p:cNvSpPr txBox="1"/>
          <p:nvPr/>
        </p:nvSpPr>
        <p:spPr>
          <a:xfrm>
            <a:off x="505076" y="1903798"/>
            <a:ext cx="499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</a:rPr>
              <a:t>Please complete this before next week class (3/6):</a:t>
            </a:r>
            <a:endParaRPr kumimoji="1" lang="ko-Kore-KR" altLang="en-US" dirty="0">
              <a:latin typeface="Seravek Light" panose="020B05030400000200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1265EC-AD73-234C-C084-5ED73691B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804" y="550257"/>
            <a:ext cx="4594901" cy="810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8641533" cy="2704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Biostats and Big data (previously GBME’s Probability and Statistics)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3064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Velleman,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847" y="3331028"/>
            <a:ext cx="2146680" cy="27436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7603" y="3327596"/>
            <a:ext cx="2177593" cy="27471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33CF57-B5EE-2445-9AA4-F0FD7379E96F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8641533" cy="4474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Biostats and Big data (previously GBME’s Probability and Statistics)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3064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Velleman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I recently wrote a textbook in Korean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 am sharing this for free! 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Download: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https://tinyurl.com/4kdx8thf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cover, no design yet.. 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(if you want to help with the book design, let me know. </a:t>
            </a: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sym typeface="Wingdings" pitchFamily="2" charset="2"/>
              </a:rPr>
              <a:t> )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406CD9-DB69-B74A-908E-B3A0B1CAC1B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10FC75-9D3A-AC4D-7EF9-6F1192405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323" y="2976572"/>
            <a:ext cx="4390417" cy="485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87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346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For communications!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7529112" cy="2572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Previously, I used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But this semester, I will try the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icampus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.. Not sure what would be better..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do you think?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(we decided to use 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b="1" dirty="0" err="1">
                <a:latin typeface="Seravek Light" charset="0"/>
                <a:ea typeface="Seravek Light" charset="0"/>
                <a:cs typeface="Seravek Light" charset="0"/>
              </a:rPr>
              <a:t>icampus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system)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406CD9-DB69-B74A-908E-B3A0B1CAC1B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06D321-ECB7-2ED7-FDDC-9B6E960140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668" b="27283"/>
          <a:stretch/>
        </p:blipFill>
        <p:spPr>
          <a:xfrm>
            <a:off x="3196645" y="1125010"/>
            <a:ext cx="1109466" cy="312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A2608E-6B6E-9002-3852-04E9D6DAA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0361" y="2086647"/>
            <a:ext cx="8093334" cy="4563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939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1627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26" y="1728875"/>
            <a:ext cx="5425938" cy="3589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l="483" t="194" r="2704" b="21362"/>
          <a:stretch/>
        </p:blipFill>
        <p:spPr>
          <a:xfrm>
            <a:off x="6167535" y="1728875"/>
            <a:ext cx="5542385" cy="37575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722" y="222608"/>
            <a:ext cx="1843574" cy="6129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452E55-8B70-1844-BBD6-DBA3AA51CCA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9C11-1CF7-B262-AF96-12827BDB4A78}"/>
              </a:ext>
            </a:extLst>
          </p:cNvPr>
          <p:cNvSpPr/>
          <p:nvPr/>
        </p:nvSpPr>
        <p:spPr>
          <a:xfrm>
            <a:off x="216491" y="222608"/>
            <a:ext cx="3467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For syllabus and files!</a:t>
            </a:r>
          </a:p>
        </p:txBody>
      </p:sp>
    </p:spTree>
    <p:extLst>
      <p:ext uri="{BB962C8B-B14F-4D97-AF65-F5344CB8AC3E}">
        <p14:creationId xmlns:p14="http://schemas.microsoft.com/office/powerpoint/2010/main" val="61825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9803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756" y="2141016"/>
            <a:ext cx="5000503" cy="39775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531" y="2141016"/>
            <a:ext cx="4598250" cy="40451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B6C8EB-A0C7-414B-885E-C9EF14E7859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49CEFC-C48D-3886-300D-F7BDD0EEC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722" y="222608"/>
            <a:ext cx="1843574" cy="6129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AC631D-56F2-AB57-2579-D86449080D4F}"/>
              </a:ext>
            </a:extLst>
          </p:cNvPr>
          <p:cNvSpPr/>
          <p:nvPr/>
        </p:nvSpPr>
        <p:spPr>
          <a:xfrm>
            <a:off x="216491" y="222608"/>
            <a:ext cx="3467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For syllabus and files!</a:t>
            </a:r>
          </a:p>
        </p:txBody>
      </p:sp>
    </p:spTree>
    <p:extLst>
      <p:ext uri="{BB962C8B-B14F-4D97-AF65-F5344CB8AC3E}">
        <p14:creationId xmlns:p14="http://schemas.microsoft.com/office/powerpoint/2010/main" val="9333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615400-F1CF-4CE1-BDB8-8DBC53B1A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722" y="222608"/>
            <a:ext cx="1843574" cy="6129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6C411F0-85CF-392B-3EA8-ADB7E46439D7}"/>
              </a:ext>
            </a:extLst>
          </p:cNvPr>
          <p:cNvSpPr/>
          <p:nvPr/>
        </p:nvSpPr>
        <p:spPr>
          <a:xfrm>
            <a:off x="216491" y="222608"/>
            <a:ext cx="3467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For syllabus and files!</a:t>
            </a:r>
          </a:p>
        </p:txBody>
      </p:sp>
    </p:spTree>
    <p:extLst>
      <p:ext uri="{BB962C8B-B14F-4D97-AF65-F5344CB8AC3E}">
        <p14:creationId xmlns:p14="http://schemas.microsoft.com/office/powerpoint/2010/main" val="207214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793</Words>
  <Application>Microsoft Macintosh PowerPoint</Application>
  <PresentationFormat>와이드스크린</PresentationFormat>
  <Paragraphs>100</Paragraphs>
  <Slides>15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NanumBarunGothic</vt:lpstr>
      <vt:lpstr>Seravek</vt:lpstr>
      <vt:lpstr>Seravek Light</vt:lpstr>
      <vt:lpstr>Arial</vt:lpstr>
      <vt:lpstr>PT Sans Narrow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234</cp:revision>
  <cp:lastPrinted>2017-08-27T17:09:34Z</cp:lastPrinted>
  <dcterms:created xsi:type="dcterms:W3CDTF">2017-08-24T21:55:02Z</dcterms:created>
  <dcterms:modified xsi:type="dcterms:W3CDTF">2024-03-05T04:51:53Z</dcterms:modified>
</cp:coreProperties>
</file>